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gE2ydDrnl3+Uclpn/Thude1P5h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OpenSans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7" Type="http://customschemas.google.com/relationships/presentationmetadata" Target="metadata"/><Relationship Id="rId16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304204" y="966157"/>
            <a:ext cx="9363795" cy="21824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6000"/>
              <a:buFont typeface="Calibri"/>
              <a:buNone/>
            </a:pPr>
            <a:r>
              <a:rPr lang="pt-PT" sz="6000">
                <a:solidFill>
                  <a:srgbClr val="1E4E79"/>
                </a:solidFill>
              </a:rPr>
              <a:t>COMPOSIÇÃO DO ORGANAGRAMA 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pt-PT" sz="6000"/>
              <a:t>Capacitação : Entendendo os Colegiados</a:t>
            </a:r>
            <a:endParaRPr sz="6000"/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875" y="426775"/>
            <a:ext cx="1717950" cy="147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5987" y="3428992"/>
            <a:ext cx="25" cy="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5987" y="3428992"/>
            <a:ext cx="25" cy="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63946" y="850637"/>
            <a:ext cx="8370251" cy="5394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1143001" y="276578"/>
            <a:ext cx="9905998" cy="1262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35C"/>
              </a:buClr>
              <a:buSzPts val="4200"/>
              <a:buFont typeface="Calibri"/>
              <a:buNone/>
            </a:pPr>
            <a:r>
              <a:rPr b="1" lang="pt-PT" sz="4200">
                <a:solidFill>
                  <a:srgbClr val="1E435C"/>
                </a:solidFill>
              </a:rPr>
              <a:t>COSUP – CONSELHO SUPERIOR</a:t>
            </a:r>
            <a:endParaRPr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1081027" y="1369591"/>
            <a:ext cx="10305841" cy="49190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pt-PT" sz="1800">
                <a:latin typeface="Open Sans"/>
                <a:ea typeface="Open Sans"/>
                <a:cs typeface="Open Sans"/>
                <a:sym typeface="Open Sans"/>
              </a:rPr>
              <a:t> </a:t>
            </a:r>
            <a:endParaRPr sz="3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 sz="3800">
                <a:latin typeface="Open Sans"/>
                <a:ea typeface="Open Sans"/>
                <a:cs typeface="Open Sans"/>
                <a:sym typeface="Open Sans"/>
              </a:rPr>
              <a:t>É um órgão consultivo e deliberativo - ou seja, tem autoridade para tomar decisões para a instituição. </a:t>
            </a:r>
            <a:r>
              <a:rPr b="1" lang="pt-PT" sz="3800">
                <a:latin typeface="Open Sans"/>
                <a:ea typeface="Open Sans"/>
                <a:cs typeface="Open Sans"/>
                <a:sym typeface="Open Sans"/>
              </a:rPr>
              <a:t>E todas essas decisões são feitas por meio de votação entre seus membros.</a:t>
            </a:r>
            <a:endParaRPr sz="3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pt-PT" sz="3800">
                <a:latin typeface="Open Sans"/>
                <a:ea typeface="Open Sans"/>
                <a:cs typeface="Open Sans"/>
                <a:sym typeface="Open Sans"/>
              </a:rPr>
              <a:t> </a:t>
            </a:r>
            <a:endParaRPr sz="3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PT" sz="3800">
                <a:latin typeface="Open Sans"/>
                <a:ea typeface="Open Sans"/>
                <a:cs typeface="Open Sans"/>
                <a:sym typeface="Open Sans"/>
              </a:rPr>
              <a:t>REPRESENTAÇÃO: </a:t>
            </a:r>
            <a:r>
              <a:rPr lang="pt-PT" sz="3800">
                <a:latin typeface="Open Sans"/>
                <a:ea typeface="Open Sans"/>
                <a:cs typeface="Open Sans"/>
                <a:sym typeface="Open Sans"/>
              </a:rPr>
              <a:t>Representantes dos docentes, dos estudantes, dos servidores técnico-administrativos, dos egressos da instituição, da sociedade civil, </a:t>
            </a:r>
            <a:endParaRPr sz="3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 sz="3800">
                <a:latin typeface="Open Sans"/>
                <a:ea typeface="Open Sans"/>
                <a:cs typeface="Open Sans"/>
                <a:sym typeface="Open Sans"/>
              </a:rPr>
              <a:t>Todos representados de forma paritária, ou seja, com igual número de representantes.</a:t>
            </a:r>
            <a:endParaRPr sz="3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 sz="3800">
                <a:latin typeface="Open Sans"/>
                <a:ea typeface="Open Sans"/>
                <a:cs typeface="Open Sans"/>
                <a:sym typeface="Open Sans"/>
              </a:rPr>
              <a:t>A presidência será sempre exercida pelo dirigente máximo da instituição.</a:t>
            </a:r>
            <a:endParaRPr sz="3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90804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>
            <p:ph type="title"/>
          </p:nvPr>
        </p:nvSpPr>
        <p:spPr>
          <a:xfrm>
            <a:off x="1771141" y="0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4400"/>
              <a:buFont typeface="Calibri"/>
              <a:buNone/>
            </a:pPr>
            <a:r>
              <a:rPr b="1" lang="pt-PT">
                <a:solidFill>
                  <a:srgbClr val="1E4E79"/>
                </a:solidFill>
              </a:rPr>
              <a:t>NDE – NÚCLEO DOCENTE ESTRUTURANTE</a:t>
            </a:r>
            <a:endParaRPr/>
          </a:p>
        </p:txBody>
      </p:sp>
      <p:sp>
        <p:nvSpPr>
          <p:cNvPr id="105" name="Google Shape;105;p4"/>
          <p:cNvSpPr txBox="1"/>
          <p:nvPr>
            <p:ph idx="1" type="body"/>
          </p:nvPr>
        </p:nvSpPr>
        <p:spPr>
          <a:xfrm>
            <a:off x="1143000" y="1104987"/>
            <a:ext cx="9905999" cy="464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476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A Resolução da CONAES nº 1/2010 estabelece quatro atribuições básicas do NDE, a</a:t>
            </a:r>
            <a:endParaRPr/>
          </a:p>
          <a:p>
            <a:pPr indent="-228600" lvl="0" marL="7048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Contribuir para a consolidação do perfil profissional do egresso do curso;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7048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Zelar pela integração curricular interdisciplinar entre as diferentes atividades de ensino constantes no currículo;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7048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Indicar formas de incentivo ao desenvolvimento de linhas de pesquisa e extensão, oriundas de necessidades da graduação, de exigências do mercado de trabalho e afinadas com as políticas públicas relativas à área de conhecimento do curso;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7048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Zelar pelo cumprimento das Diretrizes Curriculares Nacionais para os Cursos de Graduação.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0" lvl="0" marL="26669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7200">
              <a:latin typeface="Arial"/>
              <a:ea typeface="Arial"/>
              <a:cs typeface="Arial"/>
              <a:sym typeface="Arial"/>
            </a:endParaRPr>
          </a:p>
          <a:p>
            <a:pPr indent="0" lvl="0" marL="26669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Há em sua constituição 7 exigências básicas:</a:t>
            </a:r>
            <a:endParaRPr/>
          </a:p>
          <a:p>
            <a:pPr indent="0" lvl="0" marL="26669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None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Titulação em nível de pós-graduação </a:t>
            </a:r>
            <a:r>
              <a:rPr i="1" lang="pt-PT" sz="7200">
                <a:latin typeface="Arial"/>
                <a:ea typeface="Arial"/>
                <a:cs typeface="Arial"/>
                <a:sym typeface="Arial"/>
              </a:rPr>
              <a:t>stricto sensu</a:t>
            </a:r>
            <a:r>
              <a:rPr lang="pt-PT" sz="7200">
                <a:latin typeface="Arial"/>
                <a:ea typeface="Arial"/>
                <a:cs typeface="Arial"/>
                <a:sym typeface="Arial"/>
              </a:rPr>
              <a:t>;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None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Regime de trabalho em tempo integral (DE);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9080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None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Ser constituído por um mínimo de 5 professores pertencentes ao corpo docente do curso;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8636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None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Ter pelo menos 60% de seus membros com titulação acadêmica obtida em programas de pós-graduação </a:t>
            </a:r>
            <a:r>
              <a:rPr i="1" lang="pt-PT" sz="7200">
                <a:latin typeface="Arial"/>
                <a:ea typeface="Arial"/>
                <a:cs typeface="Arial"/>
                <a:sym typeface="Arial"/>
              </a:rPr>
              <a:t>stricto sensu</a:t>
            </a:r>
            <a:r>
              <a:rPr lang="pt-PT" sz="7200">
                <a:latin typeface="Arial"/>
                <a:ea typeface="Arial"/>
                <a:cs typeface="Arial"/>
                <a:sym typeface="Arial"/>
              </a:rPr>
              <a:t>;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8636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None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Ter todos os membros em regime de trabalho de tempo parcial ou integral, sendo pelo menos 20% em tempo integral;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PT" sz="7200">
                <a:latin typeface="Arial"/>
                <a:ea typeface="Arial"/>
                <a:cs typeface="Arial"/>
                <a:sym typeface="Arial"/>
              </a:rPr>
              <a:t> 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PT" sz="1800">
                <a:latin typeface="Arial"/>
                <a:ea typeface="Arial"/>
                <a:cs typeface="Arial"/>
                <a:sym typeface="Arial"/>
              </a:rPr>
              <a:t> 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41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/>
          <p:nvPr>
            <p:ph type="title"/>
          </p:nvPr>
        </p:nvSpPr>
        <p:spPr>
          <a:xfrm>
            <a:off x="2547519" y="161318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100000"/>
              <a:buFont typeface="Open Sans"/>
              <a:buNone/>
            </a:pPr>
            <a:r>
              <a:rPr b="1" lang="pt-PT" sz="18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 </a:t>
            </a:r>
            <a:br>
              <a:rPr lang="pt-PT" sz="5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pt-PT" sz="5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Colegiado de Curso</a:t>
            </a:r>
            <a:br>
              <a:rPr lang="pt-PT" sz="18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sp>
        <p:nvSpPr>
          <p:cNvPr id="111" name="Google Shape;111;p5"/>
          <p:cNvSpPr txBox="1"/>
          <p:nvPr>
            <p:ph idx="1" type="body"/>
          </p:nvPr>
        </p:nvSpPr>
        <p:spPr>
          <a:xfrm>
            <a:off x="1143000" y="1429976"/>
            <a:ext cx="10519913" cy="5100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t-PT" sz="1800">
                <a:latin typeface="Arial"/>
                <a:ea typeface="Arial"/>
                <a:cs typeface="Arial"/>
                <a:sym typeface="Arial"/>
              </a:rPr>
              <a:t>Os Colegiados de Cursos têm como competência básica decidir sobre as atividades didático-pedagógicas dos cursos, além de planejar, organizar, coordenar, superintender e fiscalizar o seu desenvolvimento, atuando em ação integrada.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t-PT" sz="1800">
                <a:latin typeface="Arial"/>
                <a:ea typeface="Arial"/>
                <a:cs typeface="Arial"/>
                <a:sym typeface="Arial"/>
              </a:rPr>
              <a:t> É constituído pelos Docentes em efetivo exercício, um por matéria do currículo mínimo, e pela representação discente.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t-PT" sz="1800">
                <a:latin typeface="Arial"/>
                <a:ea typeface="Arial"/>
                <a:cs typeface="Arial"/>
                <a:sym typeface="Arial"/>
              </a:rPr>
              <a:t>A direção do Colegiado de Curso é exercida por um Coordenador, auxiliado por um Vice-Coordenador, que devem ser integrantes do quadro efetivo.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t-PT" sz="1800">
                <a:latin typeface="Arial"/>
                <a:ea typeface="Arial"/>
                <a:cs typeface="Arial"/>
                <a:sym typeface="Arial"/>
              </a:rPr>
              <a:t> O Coordenador e o Vice são nomeados pelo Diretor sendo a sua escolha precedida ou não de consulta à comunidade.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t-PT" sz="1800">
                <a:latin typeface="Arial"/>
                <a:ea typeface="Arial"/>
                <a:cs typeface="Arial"/>
                <a:sym typeface="Arial"/>
              </a:rPr>
              <a:t>O mandato do Coordenador e do Vice-Coordenador é de 02 anos, permitida uma recondução</a:t>
            </a:r>
            <a:r>
              <a:rPr lang="pt-PT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>
            <p:ph idx="1" type="body"/>
          </p:nvPr>
        </p:nvSpPr>
        <p:spPr>
          <a:xfrm>
            <a:off x="658331" y="1369591"/>
            <a:ext cx="11064965" cy="58771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PT" sz="2000">
                <a:latin typeface="Arial"/>
                <a:ea typeface="Arial"/>
                <a:cs typeface="Arial"/>
                <a:sym typeface="Arial"/>
              </a:rPr>
              <a:t>A coordenação didática de cada curso de Graduação é exercida por um Colegiado de Curso outras, as seguintes atribuições: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▪"/>
            </a:pPr>
            <a:r>
              <a:rPr lang="pt-PT" sz="2000">
                <a:latin typeface="Arial"/>
                <a:ea typeface="Arial"/>
                <a:cs typeface="Arial"/>
                <a:sym typeface="Arial"/>
              </a:rPr>
              <a:t>orientar e c que tem, entre coordenar as atividades do curso e propor ao Departamento ou estrutura equivalente a indicação ou substituição de docentes;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▪"/>
            </a:pPr>
            <a:r>
              <a:rPr lang="pt-PT" sz="2000">
                <a:latin typeface="Arial"/>
                <a:ea typeface="Arial"/>
                <a:cs typeface="Arial"/>
                <a:sym typeface="Arial"/>
              </a:rPr>
              <a:t>elaborar o currículo do curso, com indicação de ementas, créditos e pré-requisitos das atividades acadêmicas curriculares que o compõem;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▪"/>
            </a:pPr>
            <a:r>
              <a:rPr lang="pt-PT" sz="2000">
                <a:latin typeface="Arial"/>
                <a:ea typeface="Arial"/>
                <a:cs typeface="Arial"/>
                <a:sym typeface="Arial"/>
              </a:rPr>
              <a:t>decidir das questões referentes a matrícula, recepção, dispensa e inclusão de atividades acadêmicas curriculares, transferência, continuidade de estudos, obtenção de novo título e outras formas de ingresso, bem como das representações e recursos contra matéria didática;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▪"/>
            </a:pPr>
            <a:r>
              <a:rPr lang="pt-PT" sz="2000">
                <a:latin typeface="Arial"/>
                <a:ea typeface="Arial"/>
                <a:cs typeface="Arial"/>
                <a:sym typeface="Arial"/>
              </a:rPr>
              <a:t>coordenar e executar os procedimentos de avaliação do curso;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▪"/>
            </a:pPr>
            <a:r>
              <a:rPr lang="pt-PT" sz="2000">
                <a:latin typeface="Arial"/>
                <a:ea typeface="Arial"/>
                <a:cs typeface="Arial"/>
                <a:sym typeface="Arial"/>
              </a:rPr>
              <a:t>representar ao órgão competente no caso de infração disciplinar.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3333"/>
              </a:buClr>
              <a:buSzPts val="1800"/>
              <a:buChar char="•"/>
            </a:pPr>
            <a:r>
              <a:rPr b="1" lang="pt-PT" sz="18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idx="1" type="body"/>
          </p:nvPr>
        </p:nvSpPr>
        <p:spPr>
          <a:xfrm>
            <a:off x="1037895" y="1185128"/>
            <a:ext cx="10366226" cy="4487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>
                <a:latin typeface="Arial"/>
                <a:ea typeface="Arial"/>
                <a:cs typeface="Arial"/>
                <a:sym typeface="Arial"/>
              </a:rPr>
              <a:t>Para garantir a representatividade dos segmentos, será composto pelos seguintes membros: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>
                <a:latin typeface="Arial"/>
                <a:ea typeface="Arial"/>
                <a:cs typeface="Arial"/>
                <a:sym typeface="Arial"/>
              </a:rPr>
              <a:t>Coordenador de Curso.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>
                <a:latin typeface="Arial"/>
                <a:ea typeface="Arial"/>
                <a:cs typeface="Arial"/>
                <a:sym typeface="Arial"/>
              </a:rPr>
              <a:t>No mínimo, 30% dos docentes que ministram aulas no curso.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>
                <a:latin typeface="Arial"/>
                <a:ea typeface="Arial"/>
                <a:cs typeface="Arial"/>
                <a:sym typeface="Arial"/>
              </a:rPr>
              <a:t>20% de discentes, garantindo pelo menos um.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>
                <a:latin typeface="Arial"/>
                <a:ea typeface="Arial"/>
                <a:cs typeface="Arial"/>
                <a:sym typeface="Arial"/>
              </a:rPr>
              <a:t>10% de técnicos em assuntos educacionais ou pedagogos, garantindo pelo menos um;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t-PT">
                <a:latin typeface="Arial"/>
                <a:ea typeface="Arial"/>
                <a:cs typeface="Arial"/>
                <a:sym typeface="Arial"/>
              </a:rPr>
              <a:t>Os incisos 1 e 2 devem totalizar 70% do Colegiado.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68328" y="155275"/>
            <a:ext cx="4714163" cy="6547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2023-08-04T15:14:38Z</dcterms:created>
  <dc:creator>isa paschoal</dc:creator>
</cp:coreProperties>
</file>